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97" r:id="rId2"/>
    <p:sldId id="258" r:id="rId3"/>
    <p:sldId id="259" r:id="rId4"/>
    <p:sldId id="260" r:id="rId5"/>
    <p:sldId id="261" r:id="rId6"/>
    <p:sldId id="262" r:id="rId7"/>
    <p:sldId id="284" r:id="rId8"/>
    <p:sldId id="293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F31"/>
    <a:srgbClr val="052859"/>
    <a:srgbClr val="4D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757"/>
  </p:normalViewPr>
  <p:slideViewPr>
    <p:cSldViewPr snapToGrid="0" snapToObjects="1">
      <p:cViewPr varScale="1">
        <p:scale>
          <a:sx n="108" d="100"/>
          <a:sy n="10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73497-086D-4DA9-B377-5D5BBEC3F98A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D21AB-FFDF-473C-81A0-B90D9D179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0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2070-C5CC-2C41-9E26-151960DCF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3401" y="1828801"/>
            <a:ext cx="3791856" cy="16002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600" b="1" i="0">
                <a:solidFill>
                  <a:schemeClr val="bg2">
                    <a:lumMod val="25000"/>
                  </a:schemeClr>
                </a:solidFill>
                <a:effectLst/>
                <a:latin typeface="Futura Condensed ExtraBold" panose="020B0602020204020303" pitchFamily="34" charset="-79"/>
                <a:cs typeface="Futura Condensed ExtraBold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7114A0-5982-2B49-AE90-F15216E4B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3400" y="3657600"/>
            <a:ext cx="3791855" cy="1074057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EC1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 ExtraBold" panose="020B0602020204020303" pitchFamily="34" charset="-79"/>
                <a:cs typeface="Futura Condensed ExtraBold" panose="020B0602020204020303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C9814-1359-9949-8C73-CCB792524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709B-9024-1D47-87A6-1482FAC3A936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09DC3-F47C-0043-B85D-8B75ACB28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79EC7-9164-2D43-91FC-9FBC7C1FE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B1DA-E331-0945-AE17-CB32386DF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3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8F0B-A707-5747-AC42-B38FB725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628" y="291548"/>
            <a:ext cx="9144000" cy="914400"/>
          </a:xfrm>
        </p:spPr>
        <p:txBody>
          <a:bodyPr/>
          <a:lstStyle>
            <a:lvl1pPr>
              <a:defRPr b="1" i="0">
                <a:solidFill>
                  <a:srgbClr val="052859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95395-A7CD-F847-9E7F-FC72760F9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0628" y="1825625"/>
            <a:ext cx="9144000" cy="4352544"/>
          </a:xfrm>
        </p:spPr>
        <p:txBody>
          <a:bodyPr/>
          <a:lstStyle>
            <a:lvl1pPr>
              <a:defRPr b="0" i="0">
                <a:solidFill>
                  <a:schemeClr val="bg2">
                    <a:lumMod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  <a:lvl2pPr>
              <a:defRPr b="0" i="0">
                <a:solidFill>
                  <a:schemeClr val="bg2">
                    <a:lumMod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2pPr>
            <a:lvl3pPr>
              <a:defRPr b="0" i="0">
                <a:solidFill>
                  <a:schemeClr val="bg2">
                    <a:lumMod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3pPr>
            <a:lvl4pPr>
              <a:defRPr b="0" i="0">
                <a:solidFill>
                  <a:schemeClr val="bg2">
                    <a:lumMod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4pPr>
            <a:lvl5pPr>
              <a:defRPr b="0" i="0">
                <a:solidFill>
                  <a:schemeClr val="bg2">
                    <a:lumMod val="25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DBA0F-94A7-AB42-B1C9-6943D385D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70628" y="6356350"/>
            <a:ext cx="2054088" cy="365125"/>
          </a:xfrm>
        </p:spPr>
        <p:txBody>
          <a:bodyPr/>
          <a:lstStyle>
            <a:lvl1pPr>
              <a:defRPr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</a:lstStyle>
          <a:p>
            <a:fld id="{1F4F709B-9024-1D47-87A6-1482FAC3A936}" type="datetimeFigureOut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6D751-A57D-AC49-8C93-A416C41A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8262" y="6356350"/>
            <a:ext cx="4114800" cy="365125"/>
          </a:xfrm>
        </p:spPr>
        <p:txBody>
          <a:bodyPr/>
          <a:lstStyle>
            <a:lvl1pPr>
              <a:defRPr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0162C-80BF-E349-A1D1-B2DC7136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6608" y="6356350"/>
            <a:ext cx="2054087" cy="365125"/>
          </a:xfrm>
        </p:spPr>
        <p:txBody>
          <a:bodyPr/>
          <a:lstStyle>
            <a:lvl1pPr>
              <a:defRPr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</a:lstStyle>
          <a:p>
            <a:fld id="{7EB9B1DA-E331-0945-AE17-CB32386DFE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6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75C96-EF12-0543-B864-618B7447A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3565" y="1825625"/>
            <a:ext cx="4343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D0709-FF5F-0B4D-AA9D-41233E70A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84164" y="1825625"/>
            <a:ext cx="4343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B0531-E6D6-0B43-9D05-0C303790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709B-9024-1D47-87A6-1482FAC3A936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52819-CD8A-1748-8DA8-922938625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56379-A464-674E-B64B-1659AB01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B1DA-E331-0945-AE17-CB32386DFE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7B1626-2D5A-9A41-9AF5-0993F8084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628" y="291548"/>
            <a:ext cx="9144000" cy="914400"/>
          </a:xfrm>
        </p:spPr>
        <p:txBody>
          <a:bodyPr/>
          <a:lstStyle>
            <a:lvl1pPr>
              <a:defRPr b="1" i="0">
                <a:solidFill>
                  <a:srgbClr val="052859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0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C8AB4-CBB1-514C-A75C-BF4A658BF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3565" y="1681163"/>
            <a:ext cx="4343400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Futura Condensed ExtraBold" panose="020B0602020204020303" pitchFamily="34" charset="-79"/>
                <a:cs typeface="Futura Condensed ExtraBold" panose="020B06020202040203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E9D19-34D0-CC4B-BF5F-5F50E641E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83565" y="2505075"/>
            <a:ext cx="43434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30F807-56D2-5B47-A8A2-6ACF99BBF9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84164" y="1681163"/>
            <a:ext cx="4343400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Futura Condensed ExtraBold" panose="020B0602020204020303" pitchFamily="34" charset="-79"/>
                <a:cs typeface="Futura Condensed ExtraBold" panose="020B06020202040203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7F7D7A-A8F0-184F-A1DB-49620C20C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84164" y="2505075"/>
            <a:ext cx="43434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EC7177-C4A3-224E-A2E0-535D7634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709B-9024-1D47-87A6-1482FAC3A936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832DE9-BFC7-034E-B512-8A07225B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3F05B6-1349-C24C-93C7-2F7E27AA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B1DA-E331-0945-AE17-CB32386DFE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EC26797-FFE5-BC42-94CF-A9650D6E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628" y="291548"/>
            <a:ext cx="9144000" cy="914400"/>
          </a:xfrm>
        </p:spPr>
        <p:txBody>
          <a:bodyPr/>
          <a:lstStyle>
            <a:lvl1pPr>
              <a:defRPr b="1" i="0">
                <a:solidFill>
                  <a:srgbClr val="052859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5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C79516-494D-CF49-8395-D76762537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130590"/>
            <a:ext cx="9144000" cy="1048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18C95-B4F1-3C49-93EB-F59FB0F85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3565" y="1772616"/>
            <a:ext cx="9144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BF35D-CC50-284D-93AF-03A4CF525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83565" y="6362285"/>
            <a:ext cx="206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F709B-9024-1D47-87A6-1482FAC3A936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7279D-C66A-2846-901C-9BCAF6ED7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8165" y="63622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FB834-308D-CF4C-ADEB-D498A9493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66851" y="6362285"/>
            <a:ext cx="2060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9B1DA-E331-0945-AE17-CB32386DF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6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52859"/>
          </a:solidFill>
          <a:latin typeface="Futura Condensed ExtraBold" panose="020B0602020204020303" pitchFamily="34" charset="-79"/>
          <a:ea typeface="+mj-ea"/>
          <a:cs typeface="Futura Condensed ExtraBold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4D4D4C"/>
          </a:solidFill>
          <a:latin typeface="Futura Condensed Medium" panose="020B0602020204020303" pitchFamily="34" charset="-79"/>
          <a:ea typeface="+mn-ea"/>
          <a:cs typeface="Futura Condensed Medium" panose="020B06020202040203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D4D4C"/>
          </a:solidFill>
          <a:latin typeface="Futura Condensed Medium" panose="020B0602020204020303" pitchFamily="34" charset="-79"/>
          <a:ea typeface="+mn-ea"/>
          <a:cs typeface="Futura Condensed Medium" panose="020B06020202040203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4D4D4C"/>
          </a:solidFill>
          <a:latin typeface="Futura Condensed Medium" panose="020B0602020204020303" pitchFamily="34" charset="-79"/>
          <a:ea typeface="+mn-ea"/>
          <a:cs typeface="Futura Condensed Medium" panose="020B06020202040203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4D4D4C"/>
          </a:solidFill>
          <a:latin typeface="Futura Condensed Medium" panose="020B0602020204020303" pitchFamily="34" charset="-79"/>
          <a:ea typeface="+mn-ea"/>
          <a:cs typeface="Futura Condensed Medium" panose="020B06020202040203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4D4D4C"/>
          </a:solidFill>
          <a:latin typeface="Futura Condensed Medium" panose="020B0602020204020303" pitchFamily="34" charset="-79"/>
          <a:ea typeface="+mn-ea"/>
          <a:cs typeface="Futura Condensed Medium" panose="020B06020202040203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killsUSANLSC@HPNGlobal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58F6-1E9C-DA64-4274-4FE63403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3401" y="2628900"/>
            <a:ext cx="3791856" cy="1600200"/>
          </a:xfrm>
        </p:spPr>
        <p:txBody>
          <a:bodyPr/>
          <a:lstStyle/>
          <a:p>
            <a:r>
              <a:rPr lang="en-US" dirty="0"/>
              <a:t>Hotel Reservation Process</a:t>
            </a:r>
          </a:p>
        </p:txBody>
      </p:sp>
    </p:spTree>
    <p:extLst>
      <p:ext uri="{BB962C8B-B14F-4D97-AF65-F5344CB8AC3E}">
        <p14:creationId xmlns:p14="http://schemas.microsoft.com/office/powerpoint/2010/main" val="217941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BEF195-6149-2340-9D14-0AB415445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0827" y="2041323"/>
            <a:ext cx="3939702" cy="459463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Select check-in and check-out dates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Enter the number of rooms you need</a:t>
            </a:r>
          </a:p>
          <a:p>
            <a:r>
              <a:rPr lang="en-US" sz="2400" dirty="0">
                <a:solidFill>
                  <a:schemeClr val="tx1"/>
                </a:solidFill>
              </a:rPr>
              <a:t>Enter the average number of guests per room</a:t>
            </a:r>
          </a:p>
          <a:p>
            <a:r>
              <a:rPr lang="en-US" sz="2400" dirty="0">
                <a:solidFill>
                  <a:schemeClr val="tx1"/>
                </a:solidFill>
              </a:rPr>
              <a:t>Click “Search”</a:t>
            </a:r>
          </a:p>
          <a:p>
            <a:r>
              <a:rPr lang="en-US" sz="2400" dirty="0">
                <a:solidFill>
                  <a:schemeClr val="tx1"/>
                </a:solidFill>
              </a:rPr>
              <a:t>Click “Select” next to your assigned hotel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EB5870-931E-564E-B04F-638929440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Reservation Process</a:t>
            </a:r>
          </a:p>
        </p:txBody>
      </p:sp>
      <p:pic>
        <p:nvPicPr>
          <p:cNvPr id="8" name="Picture 6" descr="Text&#10;&#10;Description automatically generated">
            <a:extLst>
              <a:ext uri="{FF2B5EF4-FFF2-40B4-BE49-F238E27FC236}">
                <a16:creationId xmlns:a16="http://schemas.microsoft.com/office/drawing/2014/main" id="{96D05B5D-54B0-4E44-4A41-3D5938C2B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7" y="5627468"/>
            <a:ext cx="4651794" cy="10571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08547B-EAE9-94EC-0D1F-8E30D1B6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510" y="2399071"/>
            <a:ext cx="2317239" cy="27729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D13750-078E-602C-F48F-424382037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040" y="1918225"/>
            <a:ext cx="6343468" cy="63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4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CB0C47-BAF2-ACE0-2963-F19453E2E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317" y="3678409"/>
            <a:ext cx="3478668" cy="314785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98B77A-C113-BD4D-9AD9-A192E83A4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1228" y="1681162"/>
            <a:ext cx="4343400" cy="823912"/>
          </a:xfrm>
        </p:spPr>
        <p:txBody>
          <a:bodyPr>
            <a:normAutofit fontScale="55000" lnSpcReduction="20000"/>
          </a:bodyPr>
          <a:lstStyle/>
          <a:p>
            <a:br>
              <a:rPr lang="en-US" sz="5600" b="0" dirty="0">
                <a:solidFill>
                  <a:schemeClr val="tx1"/>
                </a:solidFill>
                <a:latin typeface="Athelas" panose="02000503000000020003" pitchFamily="2" charset="77"/>
                <a:cs typeface="Futura Condensed ExtraBold" panose="020B0602020204020303"/>
              </a:rPr>
            </a:br>
            <a:endParaRPr lang="en-US" sz="5600" b="0" dirty="0">
              <a:solidFill>
                <a:schemeClr val="tx1"/>
              </a:solidFill>
              <a:latin typeface="Athelas" panose="02000503000000020003" pitchFamily="2" charset="77"/>
              <a:cs typeface="Futura Condensed ExtraBold" panose="020B0602020204020303"/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05AD110-6C92-5041-964E-AB4C9E4C1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628" y="291548"/>
            <a:ext cx="9372600" cy="914400"/>
          </a:xfrm>
        </p:spPr>
        <p:txBody>
          <a:bodyPr>
            <a:noAutofit/>
          </a:bodyPr>
          <a:lstStyle/>
          <a:p>
            <a:r>
              <a:rPr lang="en-US" dirty="0"/>
              <a:t>Registration Process for Advisors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8CDB19-80BF-000D-9D86-9B850D10A4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91824" y="1605662"/>
            <a:ext cx="4857897" cy="48847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A2D93A-4033-B77E-1B69-8062CA2D9F68}"/>
              </a:ext>
            </a:extLst>
          </p:cNvPr>
          <p:cNvSpPr txBox="1"/>
          <p:nvPr/>
        </p:nvSpPr>
        <p:spPr>
          <a:xfrm>
            <a:off x="7390701" y="1605662"/>
            <a:ext cx="457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cs typeface="Futura Condensed ExtraBold" panose="020B0602020204020303"/>
              </a:rPr>
              <a:t>Next, enter the # of rooms you need for each room type and click “Select” Passkey will show a warning message if you enter in too many or too few 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cs typeface="Futura Condensed ExtraBold" panose="020B060202020402030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cs typeface="Futura Condensed ExtraBold" panose="020B0602020204020303"/>
              </a:rPr>
              <a:t>Booking Contact Information – as the lead of the group reservation, this is where you will put your information. Be sure to use your school’s address verses your personal address and include your school’s name.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cs typeface="Futura Condensed ExtraBold" panose="020B060202020402030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cs typeface="Futura Condensed ExtraBold" panose="020B0602020204020303"/>
              </a:rPr>
              <a:t>The information provided on this page will be used to populate for all rooms in the reservation.</a:t>
            </a:r>
          </a:p>
        </p:txBody>
      </p:sp>
    </p:spTree>
    <p:extLst>
      <p:ext uri="{BB962C8B-B14F-4D97-AF65-F5344CB8AC3E}">
        <p14:creationId xmlns:p14="http://schemas.microsoft.com/office/powerpoint/2010/main" val="201972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98B77A-C113-BD4D-9AD9-A192E83A4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1228" y="1681162"/>
            <a:ext cx="4343400" cy="823912"/>
          </a:xfrm>
        </p:spPr>
        <p:txBody>
          <a:bodyPr>
            <a:normAutofit fontScale="55000" lnSpcReduction="20000"/>
          </a:bodyPr>
          <a:lstStyle/>
          <a:p>
            <a:br>
              <a:rPr lang="en-US" sz="5600" b="0" dirty="0">
                <a:solidFill>
                  <a:schemeClr val="tx1"/>
                </a:solidFill>
                <a:latin typeface="Athelas" panose="02000503000000020003" pitchFamily="2" charset="77"/>
                <a:cs typeface="Futura Condensed ExtraBold" panose="020B0602020204020303"/>
              </a:rPr>
            </a:br>
            <a:endParaRPr lang="en-US" sz="5600" b="0" dirty="0">
              <a:solidFill>
                <a:schemeClr val="tx1"/>
              </a:solidFill>
              <a:latin typeface="Athelas" panose="02000503000000020003" pitchFamily="2" charset="77"/>
              <a:cs typeface="Futura Condensed ExtraBold" panose="020B0602020204020303"/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05AD110-6C92-5041-964E-AB4C9E4C1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Reservation Process for Advisors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A2D93A-4033-B77E-1B69-8062CA2D9F68}"/>
              </a:ext>
            </a:extLst>
          </p:cNvPr>
          <p:cNvSpPr txBox="1"/>
          <p:nvPr/>
        </p:nvSpPr>
        <p:spPr>
          <a:xfrm>
            <a:off x="2434772" y="1599937"/>
            <a:ext cx="4875949" cy="502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cs typeface="Futura Condensed ExtraBold" panose="020B0602020204020303"/>
              </a:rPr>
              <a:t>Now we are at the section where you will complete your rooming list.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cs typeface="Futura Condensed ExtraBold" panose="020B0602020204020303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cs typeface="Futura Condensed ExtraBold" panose="020B0602020204020303"/>
              </a:rPr>
              <a:t>It is required that you provide all names on all reservations. Hint: use the Tab key to go to the next name.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cs typeface="Futura Condensed ExtraBold" panose="020B0602020204020303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cs typeface="Futura Condensed ExtraBold" panose="020B0602020204020303"/>
              </a:rPr>
              <a:t>During this step, please leave your email address next to each student’s name. This ensures that all reservation information is only sent to you.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25000"/>
                </a:schemeClr>
              </a:solidFill>
              <a:cs typeface="Futura Condensed ExtraBold" panose="020B0602020204020303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cs typeface="Futura Condensed ExtraBold" panose="020B0602020204020303"/>
              </a:rPr>
              <a:t>Clicking on the *** ellipsis icon next to a guest entry will give you the option to: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dirty="0">
              <a:solidFill>
                <a:schemeClr val="bg2">
                  <a:lumMod val="25000"/>
                </a:schemeClr>
              </a:solidFill>
              <a:cs typeface="Futura Condensed ExtraBold" panose="020B0602020204020303"/>
            </a:endParaRPr>
          </a:p>
          <a:p>
            <a:pPr marL="285750" lvl="1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cs typeface="Futura Condensed ExtraBold" panose="020B0602020204020303"/>
              </a:rPr>
              <a:t>View and edit the guest details such as length of stay, personal information, payment, and billing details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cs typeface="Futura Condensed ExtraBold" panose="020B0602020204020303"/>
              </a:rPr>
              <a:t>Remove the room from the reservation.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E4013-12E0-E964-FFFB-92DC93BBD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232" y="2809875"/>
            <a:ext cx="4829929" cy="322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2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98B77A-C113-BD4D-9AD9-A192E83A4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1228" y="1681162"/>
            <a:ext cx="4343400" cy="823912"/>
          </a:xfrm>
        </p:spPr>
        <p:txBody>
          <a:bodyPr>
            <a:normAutofit fontScale="55000" lnSpcReduction="20000"/>
          </a:bodyPr>
          <a:lstStyle/>
          <a:p>
            <a:br>
              <a:rPr lang="en-US" sz="5600" b="0" dirty="0">
                <a:solidFill>
                  <a:schemeClr val="tx1"/>
                </a:solidFill>
                <a:latin typeface="Athelas" panose="02000503000000020003" pitchFamily="2" charset="77"/>
                <a:cs typeface="Futura Condensed ExtraBold" panose="020B0602020204020303"/>
              </a:rPr>
            </a:br>
            <a:endParaRPr lang="en-US" sz="5600" b="0" dirty="0">
              <a:solidFill>
                <a:schemeClr val="tx1"/>
              </a:solidFill>
              <a:latin typeface="Athelas" panose="02000503000000020003" pitchFamily="2" charset="77"/>
              <a:cs typeface="Futura Condensed ExtraBold" panose="020B0602020204020303"/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05AD110-6C92-5041-964E-AB4C9E4C1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Reservation Process for Advisors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A2D93A-4033-B77E-1B69-8062CA2D9F68}"/>
              </a:ext>
            </a:extLst>
          </p:cNvPr>
          <p:cNvSpPr txBox="1"/>
          <p:nvPr/>
        </p:nvSpPr>
        <p:spPr>
          <a:xfrm>
            <a:off x="2434773" y="1667749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cs typeface="Futura Condensed ExtraBold" panose="020B0602020204020303"/>
              </a:rPr>
              <a:t>Review all the reservation details and make any last-minute changes to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cs typeface="Futura Condensed ExtraBold" panose="020B060202020402030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cs typeface="Futura Condensed ExtraBold" panose="020B0602020204020303"/>
              </a:rPr>
              <a:t>Accept the terms and conditions by checking the box next to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cs typeface="Futura Condensed ExtraBold" panose="020B060202020402030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cs typeface="Futura Condensed ExtraBold" panose="020B0602020204020303"/>
              </a:rPr>
              <a:t>A master acknowledgement will arrive in your email moments after you complete your reservations.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256A612-3D0F-B653-AE6D-0323155C8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631" y="3052744"/>
            <a:ext cx="3443983" cy="20487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81629B-8D9F-9C34-5D41-8CCFEAE33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325" y="4325303"/>
            <a:ext cx="3057565" cy="1729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AEB503-BBE4-3614-BF3A-05CFF4860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773" y="1690718"/>
            <a:ext cx="5159516" cy="1927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517ABC-4358-351F-63D3-D769FF903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076" y="3618387"/>
            <a:ext cx="4928910" cy="20532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7B9005-791B-58B3-FC2C-9CA9ECD9AD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484" y="5429300"/>
            <a:ext cx="5159516" cy="14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5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98B77A-C113-BD4D-9AD9-A192E83A4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1228" y="1681162"/>
            <a:ext cx="4343400" cy="823912"/>
          </a:xfrm>
        </p:spPr>
        <p:txBody>
          <a:bodyPr>
            <a:normAutofit fontScale="55000" lnSpcReduction="20000"/>
          </a:bodyPr>
          <a:lstStyle/>
          <a:p>
            <a:br>
              <a:rPr lang="en-US" sz="5600" b="0" dirty="0">
                <a:solidFill>
                  <a:schemeClr val="tx1"/>
                </a:solidFill>
                <a:latin typeface="Athelas" panose="02000503000000020003" pitchFamily="2" charset="77"/>
                <a:cs typeface="Futura Condensed ExtraBold" panose="020B0602020204020303"/>
              </a:rPr>
            </a:br>
            <a:endParaRPr lang="en-US" sz="5600" b="0" dirty="0">
              <a:solidFill>
                <a:schemeClr val="tx1"/>
              </a:solidFill>
              <a:latin typeface="Athelas" panose="02000503000000020003" pitchFamily="2" charset="77"/>
              <a:cs typeface="Futura Condensed ExtraBold" panose="020B0602020204020303"/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05AD110-6C92-5041-964E-AB4C9E4C1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628" y="291548"/>
            <a:ext cx="9521372" cy="914400"/>
          </a:xfrm>
        </p:spPr>
        <p:txBody>
          <a:bodyPr>
            <a:noAutofit/>
          </a:bodyPr>
          <a:lstStyle/>
          <a:p>
            <a:r>
              <a:rPr lang="en-US" dirty="0"/>
              <a:t>Master Acknowledgement Sample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D18A53-5A62-2411-1A23-5900BA633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628" y="1610411"/>
            <a:ext cx="4663631" cy="23044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FFDB1D-E35A-4F36-9FAB-79D9E02A7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444" y="1691761"/>
            <a:ext cx="4735959" cy="21417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158E44-EEC3-ABE8-30B6-D133945E8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444" y="3914852"/>
            <a:ext cx="4160064" cy="19611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26DC37-FCDC-704F-B73E-DC588CFE3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628" y="4215384"/>
            <a:ext cx="2340410" cy="166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77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5F553-897C-DB1E-8169-F6150CECA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Hints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0941B-38F8-6E15-5E55-8181E9BB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366" y="1689438"/>
            <a:ext cx="9847634" cy="535338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Futura Condensed ExtraBold" panose="020B0602020204020303"/>
              </a:rPr>
              <a:t>When a reservation is created, through the Group Booking Workflow on the website, rooms cannot be added to it. If you need additional reservations, you can make a new reservation via Passkey. The new reservation (s) would have a separate master acknowledgement number.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Futura Condensed ExtraBold" panose="020B0602020204020303"/>
              </a:rPr>
              <a:t>If you are making more than one reservation, please utilize the Passkey via your desktop verses mobile app.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Futura Condensed ExtraBold" panose="020B0602020204020303"/>
              </a:rPr>
              <a:t>Have all attendee names and roommate assignments together prior to starting the housing process. All student names are required to be put into Passkey.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Futura Condensed ExtraBold" panose="020B0602020204020303"/>
              </a:rPr>
              <a:t>A master acknowledgement will arrive in your email moments after you complete your reservations.</a:t>
            </a:r>
          </a:p>
        </p:txBody>
      </p:sp>
    </p:spTree>
    <p:extLst>
      <p:ext uri="{BB962C8B-B14F-4D97-AF65-F5344CB8AC3E}">
        <p14:creationId xmlns:p14="http://schemas.microsoft.com/office/powerpoint/2010/main" val="70726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D3B5D-0DFD-2573-BAC2-DD7E56BD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to Contact?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A6004-28A9-9E47-31FA-D666601B4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>
                <a:cs typeface="Futura Condensed ExtraBold" panose="020B0602020204020303"/>
              </a:rPr>
              <a:t>Going forward, please reach out to the SkillsUSA NLSC Housing team with any questions related to your hotel room block. We are here for anything you may need to ensure a smooth and successful NLSC 2024!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9A1CBB-7006-43AD-17EB-9EA219CBF988}"/>
              </a:ext>
            </a:extLst>
          </p:cNvPr>
          <p:cNvSpPr txBox="1"/>
          <p:nvPr/>
        </p:nvSpPr>
        <p:spPr>
          <a:xfrm>
            <a:off x="4490963" y="4054511"/>
            <a:ext cx="49364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cs typeface="Futura Condensed ExtraBold" panose="020B0602020204020303"/>
              </a:rPr>
              <a:t>Courtney Zintz</a:t>
            </a:r>
          </a:p>
          <a:p>
            <a:pPr algn="ctr"/>
            <a:r>
              <a:rPr lang="en-US" sz="2400" dirty="0">
                <a:cs typeface="Futura Condensed ExtraBold" panose="020B0602020204020303"/>
              </a:rPr>
              <a:t>Director of Housing</a:t>
            </a:r>
          </a:p>
          <a:p>
            <a:pPr algn="ctr"/>
            <a:r>
              <a:rPr lang="en-US" sz="2400" dirty="0">
                <a:cs typeface="Futura Condensed ExtraBold" panose="020B0602020204020303"/>
              </a:rPr>
              <a:t>(480) 998-9770 Ext: 2</a:t>
            </a:r>
          </a:p>
          <a:p>
            <a:pPr algn="ctr"/>
            <a:r>
              <a:rPr lang="en-US" sz="2400" dirty="0">
                <a:cs typeface="Futura Condensed ExtraBold" panose="020B0602020204020303"/>
                <a:hlinkClick r:id="rId2"/>
              </a:rPr>
              <a:t>SkillsUSANLSC@HPNGlobal.com</a:t>
            </a:r>
            <a:endParaRPr lang="en-US" sz="2400" dirty="0">
              <a:cs typeface="Futura Condensed ExtraBold" panose="020B0602020204020303"/>
            </a:endParaRPr>
          </a:p>
          <a:p>
            <a:pPr algn="ctr"/>
            <a:endParaRPr lang="en-US" sz="1200" dirty="0">
              <a:cs typeface="Futura Condensed ExtraBold" panose="020B06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1289928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E159E-CCB6-CBBC-8AE8-F29A60EDC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3401" y="2276274"/>
            <a:ext cx="3791856" cy="16002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12325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v2 - NLSC22" id="{15C86971-BA37-AD4A-BC17-B14A0CD7EDC5}" vid="{297BB5CD-C5BE-F143-B153-86A466D70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NLSC Template</Template>
  <TotalTime>315</TotalTime>
  <Words>473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Athelas</vt:lpstr>
      <vt:lpstr>Calibri</vt:lpstr>
      <vt:lpstr>Futura Condensed ExtraBold</vt:lpstr>
      <vt:lpstr>Futura Condensed Medium</vt:lpstr>
      <vt:lpstr>Office Theme</vt:lpstr>
      <vt:lpstr>Hotel Reservation Process</vt:lpstr>
      <vt:lpstr>Reservation Process</vt:lpstr>
      <vt:lpstr>Registration Process for Advisors</vt:lpstr>
      <vt:lpstr>Reservation Process for Advisors</vt:lpstr>
      <vt:lpstr>Reservation Process for Advisors</vt:lpstr>
      <vt:lpstr>Master Acknowledgement Sample</vt:lpstr>
      <vt:lpstr>Helpful Hints</vt:lpstr>
      <vt:lpstr>Who to Contact?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Courtney Zintz</dc:creator>
  <cp:lastModifiedBy>Savannah Whitney</cp:lastModifiedBy>
  <cp:revision>12</cp:revision>
  <cp:lastPrinted>2021-09-08T19:57:59Z</cp:lastPrinted>
  <dcterms:created xsi:type="dcterms:W3CDTF">2023-01-20T17:21:23Z</dcterms:created>
  <dcterms:modified xsi:type="dcterms:W3CDTF">2024-04-09T22:29:02Z</dcterms:modified>
</cp:coreProperties>
</file>